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IBM Plex Sans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IBMPlexSans-regular.fntdata"/><Relationship Id="rId16" Type="http://schemas.openxmlformats.org/officeDocument/2006/relationships/slide" Target="slides/slide11.xml"/><Relationship Id="rId19" Type="http://schemas.openxmlformats.org/officeDocument/2006/relationships/font" Target="fonts/IBMPlexSans-italic.fntdata"/><Relationship Id="rId18" Type="http://schemas.openxmlformats.org/officeDocument/2006/relationships/font" Target="fonts/IBMPlex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c09abd51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ec09abd51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c09abd51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ec09abd51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76fd0c068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76fd0c068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c0b6815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c0b6815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c09abd5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c09abd5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c09abd51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c09abd51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c09abd51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c09abd51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c09abd51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c09abd51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c09abd51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c09abd51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c09abd51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c09abd51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Green 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723644" y="4868772"/>
            <a:ext cx="1824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picture containing bird&#10;&#10;Description automatically generated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/>
        </p:nvSpPr>
        <p:spPr>
          <a:xfrm>
            <a:off x="1289363" y="4867980"/>
            <a:ext cx="6565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Suki confidential.  The Suki name and logo are trademarks of Suki AI, Inc.  © 202</a:t>
            </a:r>
            <a:r>
              <a:rPr lang="en" sz="600"/>
              <a:t>2</a:t>
            </a: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Suki AI, Inc.  All rights reserved.</a:t>
            </a:r>
            <a:endParaRPr sz="1100"/>
          </a:p>
        </p:txBody>
      </p:sp>
      <p:sp>
        <p:nvSpPr>
          <p:cNvPr id="18" name="Google Shape;18;p2"/>
          <p:cNvSpPr txBox="1"/>
          <p:nvPr/>
        </p:nvSpPr>
        <p:spPr>
          <a:xfrm>
            <a:off x="0" y="2745881"/>
            <a:ext cx="91440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Bring Joy Back to Medicine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722" y="1707263"/>
            <a:ext cx="2980554" cy="85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hite background bullets">
  <p:cSld name="Title and Content white background bulle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1"/>
          <p:cNvPicPr preferRelativeResize="0"/>
          <p:nvPr/>
        </p:nvPicPr>
        <p:blipFill rotWithShape="1">
          <a:blip r:embed="rId2">
            <a:alphaModFix/>
          </a:blip>
          <a:srcRect b="55064" l="42080" r="3468" t="294"/>
          <a:stretch/>
        </p:blipFill>
        <p:spPr>
          <a:xfrm>
            <a:off x="0" y="0"/>
            <a:ext cx="9144000" cy="483631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/>
          <p:nvPr>
            <p:ph type="title"/>
          </p:nvPr>
        </p:nvSpPr>
        <p:spPr>
          <a:xfrm>
            <a:off x="317634" y="320047"/>
            <a:ext cx="848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>
                <a:solidFill>
                  <a:srgbClr val="000000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317633" y="1174159"/>
            <a:ext cx="8489400" cy="3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3655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Montserrat"/>
              <a:buChar char="•"/>
              <a:defRPr sz="1700"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Montserrat"/>
              <a:buChar char="•"/>
              <a:defRPr sz="1500"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Montserrat"/>
              <a:buChar char="•"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Montserrat"/>
              <a:buChar char="•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61950" lvl="5" marL="2743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61950" lvl="6" marL="3200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61950" lvl="7" marL="36576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61950" lvl="8" marL="4114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ird&#10;&#10;Description automatically generated" id="76" name="Google Shape;76;p12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0" y="0"/>
            <a:ext cx="9144000" cy="483631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 txBox="1"/>
          <p:nvPr>
            <p:ph type="title"/>
          </p:nvPr>
        </p:nvSpPr>
        <p:spPr>
          <a:xfrm>
            <a:off x="288178" y="2034153"/>
            <a:ext cx="848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/half">
  <p:cSld name="1_TITLE_ONLY"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0" y="2449519"/>
            <a:ext cx="9144000" cy="2392800"/>
          </a:xfrm>
          <a:prstGeom prst="rect">
            <a:avLst/>
          </a:prstGeom>
          <a:solidFill>
            <a:srgbClr val="2E5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bird&#10;&#10;Description automatically generated" id="80" name="Google Shape;80;p13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0" y="-785437"/>
            <a:ext cx="9144000" cy="323495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/>
          <p:nvPr>
            <p:ph type="title"/>
          </p:nvPr>
        </p:nvSpPr>
        <p:spPr>
          <a:xfrm>
            <a:off x="317625" y="314475"/>
            <a:ext cx="71958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Font typeface="Arial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Font typeface="Arial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Font typeface="Arial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Font typeface="Arial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Font typeface="Arial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Font typeface="Arial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Font typeface="Arial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179063" y="4449972"/>
            <a:ext cx="1824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/half with phone">
  <p:cSld name="1_TITLE_ONLY_1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0" y="2449519"/>
            <a:ext cx="9144000" cy="2392800"/>
          </a:xfrm>
          <a:prstGeom prst="rect">
            <a:avLst/>
          </a:prstGeom>
          <a:solidFill>
            <a:srgbClr val="2E5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bird&#10;&#10;Description automatically generated" id="85" name="Google Shape;85;p14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0" y="-785437"/>
            <a:ext cx="9144000" cy="323495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>
            <p:ph type="title"/>
          </p:nvPr>
        </p:nvSpPr>
        <p:spPr>
          <a:xfrm>
            <a:off x="317625" y="314475"/>
            <a:ext cx="71958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Font typeface="Arial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Font typeface="Arial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Font typeface="Arial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Font typeface="Arial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Font typeface="Arial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Font typeface="Arial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Font typeface="Arial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6179063" y="4449972"/>
            <a:ext cx="1824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 b="29" l="-455" r="32502" t="29"/>
          <a:stretch/>
        </p:blipFill>
        <p:spPr>
          <a:xfrm>
            <a:off x="7840144" y="893775"/>
            <a:ext cx="1308599" cy="37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Suki Speech Service">
  <p:cSld name="1_TITLE_ONLY 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5"/>
          <p:cNvPicPr preferRelativeResize="0"/>
          <p:nvPr/>
        </p:nvPicPr>
        <p:blipFill rotWithShape="1">
          <a:blip r:embed="rId2">
            <a:alphaModFix amt="35000"/>
          </a:blip>
          <a:srcRect b="29841" l="13911" r="0" t="19597"/>
          <a:stretch/>
        </p:blipFill>
        <p:spPr>
          <a:xfrm>
            <a:off x="0" y="0"/>
            <a:ext cx="9144003" cy="24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>
            <p:ph type="title"/>
          </p:nvPr>
        </p:nvSpPr>
        <p:spPr>
          <a:xfrm>
            <a:off x="317634" y="320047"/>
            <a:ext cx="848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/>
          <p:nvPr/>
        </p:nvSpPr>
        <p:spPr>
          <a:xfrm>
            <a:off x="0" y="2449519"/>
            <a:ext cx="9144000" cy="2392800"/>
          </a:xfrm>
          <a:prstGeom prst="rect">
            <a:avLst/>
          </a:prstGeom>
          <a:solidFill>
            <a:srgbClr val="2E5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ategories">
  <p:cSld name="1_TITLE_ONLY 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0" y="0"/>
            <a:ext cx="9144000" cy="48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47471" y="1341545"/>
            <a:ext cx="4047600" cy="28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type="title"/>
          </p:nvPr>
        </p:nvSpPr>
        <p:spPr>
          <a:xfrm>
            <a:off x="317634" y="320047"/>
            <a:ext cx="848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/>
          <p:nvPr/>
        </p:nvSpPr>
        <p:spPr>
          <a:xfrm rot="5400000">
            <a:off x="1344900" y="2565501"/>
            <a:ext cx="1196100" cy="2307000"/>
          </a:xfrm>
          <a:prstGeom prst="homePlate">
            <a:avLst>
              <a:gd fmla="val 46522" name="adj"/>
            </a:avLst>
          </a:prstGeom>
          <a:solidFill>
            <a:srgbClr val="3FC7D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789300" y="2181131"/>
            <a:ext cx="2307300" cy="1226100"/>
          </a:xfrm>
          <a:prstGeom prst="rect">
            <a:avLst/>
          </a:prstGeom>
          <a:solidFill>
            <a:srgbClr val="3FC7D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 rot="5400000">
            <a:off x="1254300" y="1289175"/>
            <a:ext cx="1377300" cy="2307000"/>
          </a:xfrm>
          <a:prstGeom prst="homePlate">
            <a:avLst>
              <a:gd fmla="val 46522" name="adj"/>
            </a:avLst>
          </a:prstGeom>
          <a:solidFill>
            <a:srgbClr val="CCE7E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 rot="5400000">
            <a:off x="3960938" y="2571938"/>
            <a:ext cx="1196100" cy="2307000"/>
          </a:xfrm>
          <a:prstGeom prst="homePlate">
            <a:avLst>
              <a:gd fmla="val 46522" name="adj"/>
            </a:avLst>
          </a:prstGeom>
          <a:solidFill>
            <a:srgbClr val="FFA01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3405338" y="2181131"/>
            <a:ext cx="2307300" cy="1196100"/>
          </a:xfrm>
          <a:prstGeom prst="rect">
            <a:avLst/>
          </a:prstGeom>
          <a:solidFill>
            <a:srgbClr val="FFA01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 rot="5400000">
            <a:off x="3870338" y="1289175"/>
            <a:ext cx="1377300" cy="2307000"/>
          </a:xfrm>
          <a:prstGeom prst="homePlate">
            <a:avLst>
              <a:gd fmla="val 46522" name="adj"/>
            </a:avLst>
          </a:prstGeom>
          <a:solidFill>
            <a:srgbClr val="CCE7E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 rot="5400000">
            <a:off x="6576975" y="2571938"/>
            <a:ext cx="1196100" cy="2307000"/>
          </a:xfrm>
          <a:prstGeom prst="homePlate">
            <a:avLst>
              <a:gd fmla="val 46522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6021375" y="2181131"/>
            <a:ext cx="2307300" cy="9939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 rot="5400000">
            <a:off x="6486375" y="1289175"/>
            <a:ext cx="1377300" cy="2307000"/>
          </a:xfrm>
          <a:prstGeom prst="homePlate">
            <a:avLst>
              <a:gd fmla="val 46522" name="adj"/>
            </a:avLst>
          </a:prstGeom>
          <a:solidFill>
            <a:srgbClr val="CCE7E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789300" y="1357256"/>
            <a:ext cx="2307300" cy="644100"/>
          </a:xfrm>
          <a:prstGeom prst="rect">
            <a:avLst/>
          </a:prstGeom>
          <a:solidFill>
            <a:srgbClr val="CCE7E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3405338" y="1357256"/>
            <a:ext cx="2307300" cy="669600"/>
          </a:xfrm>
          <a:prstGeom prst="rect">
            <a:avLst/>
          </a:prstGeom>
          <a:solidFill>
            <a:srgbClr val="CCE7E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6021375" y="1363256"/>
            <a:ext cx="2307300" cy="699600"/>
          </a:xfrm>
          <a:prstGeom prst="rect">
            <a:avLst/>
          </a:prstGeom>
          <a:solidFill>
            <a:srgbClr val="CCE7E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ategories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0" y="0"/>
            <a:ext cx="9144000" cy="486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8723644" y="4868772"/>
            <a:ext cx="1824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4722019" y="971550"/>
            <a:ext cx="3948300" cy="362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4854792" y="1095806"/>
            <a:ext cx="3683400" cy="421500"/>
          </a:xfrm>
          <a:prstGeom prst="rect">
            <a:avLst/>
          </a:prstGeom>
          <a:solidFill>
            <a:srgbClr val="16B9C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429881" y="971550"/>
            <a:ext cx="3948300" cy="362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576941" y="1095806"/>
            <a:ext cx="3683400" cy="421500"/>
          </a:xfrm>
          <a:prstGeom prst="rect">
            <a:avLst/>
          </a:prstGeom>
          <a:solidFill>
            <a:srgbClr val="16B9C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>
            <p:ph type="title"/>
          </p:nvPr>
        </p:nvSpPr>
        <p:spPr>
          <a:xfrm>
            <a:off x="317634" y="320047"/>
            <a:ext cx="848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 only 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ird&#10;&#10;Description automatically generated" id="118" name="Google Shape;118;p18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0" y="0"/>
            <a:ext cx="9144000" cy="483631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type="title"/>
          </p:nvPr>
        </p:nvSpPr>
        <p:spPr>
          <a:xfrm>
            <a:off x="317634" y="320047"/>
            <a:ext cx="848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723644" y="4868772"/>
            <a:ext cx="1824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-9637" y="1900838"/>
            <a:ext cx="9144000" cy="1100400"/>
          </a:xfrm>
          <a:prstGeom prst="rect">
            <a:avLst/>
          </a:prstGeom>
          <a:solidFill>
            <a:srgbClr val="2A5D5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background ">
  <p:cSld name="Title - insert image or char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0" y="0"/>
            <a:ext cx="9144000" cy="486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9"/>
          <p:cNvSpPr txBox="1"/>
          <p:nvPr>
            <p:ph type="title"/>
          </p:nvPr>
        </p:nvSpPr>
        <p:spPr>
          <a:xfrm>
            <a:off x="317634" y="320047"/>
            <a:ext cx="848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8723644" y="4868772"/>
            <a:ext cx="1824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4589503" y="1649944"/>
            <a:ext cx="3227700" cy="1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placement </a:t>
            </a: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holder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placement holder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placement holder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placement holder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1307934" y="1649944"/>
            <a:ext cx="2032800" cy="1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25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5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Topic</a:t>
            </a:r>
            <a:endParaRPr sz="2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5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54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8" name="Google Shape;128;p19"/>
          <p:cNvCxnSpPr/>
          <p:nvPr/>
        </p:nvCxnSpPr>
        <p:spPr>
          <a:xfrm>
            <a:off x="4025691" y="1716638"/>
            <a:ext cx="300" cy="2726100"/>
          </a:xfrm>
          <a:prstGeom prst="straightConnector1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68550" lIns="68550" spcFirstLastPara="1" rIns="68550" wrap="square" tIns="68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1" name="Google Shape;13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68550" lIns="68550" spcFirstLastPara="1" rIns="68550" wrap="square" tIns="68550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50" lIns="34250" spcFirstLastPara="1" rIns="34250" wrap="square" tIns="342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with 3rd party logo">
  <p:cSld name="Green title slide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723644" y="4868772"/>
            <a:ext cx="1824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picture containing bird&#10;&#10;Description automatically generated"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/>
        </p:nvSpPr>
        <p:spPr>
          <a:xfrm>
            <a:off x="1289363" y="4867980"/>
            <a:ext cx="6565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Suki confidential.  The Suki name and logo are trademarks of Suki AI, Inc.  © 202</a:t>
            </a:r>
            <a:r>
              <a:rPr lang="en" sz="600"/>
              <a:t>2</a:t>
            </a: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Suki AI, Inc.  All rights reserved.</a:t>
            </a:r>
            <a:endParaRPr sz="1100"/>
          </a:p>
        </p:txBody>
      </p:sp>
      <p:sp>
        <p:nvSpPr>
          <p:cNvPr id="24" name="Google Shape;24;p3"/>
          <p:cNvSpPr txBox="1"/>
          <p:nvPr/>
        </p:nvSpPr>
        <p:spPr>
          <a:xfrm>
            <a:off x="1327199" y="2456611"/>
            <a:ext cx="26031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25700" spcFirstLastPara="1" rIns="25700" wrap="square" tIns="2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Bring Joy Back to Medicine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668" y="1667287"/>
            <a:ext cx="2227073" cy="63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317634" y="320047"/>
            <a:ext cx="8489400" cy="554100"/>
          </a:xfrm>
          <a:prstGeom prst="rect">
            <a:avLst/>
          </a:prstGeom>
        </p:spPr>
        <p:txBody>
          <a:bodyPr anchorCtr="0" anchor="t" bIns="68550" lIns="68550" spcFirstLastPara="1" rIns="68550" wrap="square" tIns="685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">
  <p:cSld name="Green title slide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0"/>
            <a:ext cx="9144000" cy="484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70000"/>
          </a:blip>
          <a:srcRect b="0" l="19759" r="19759" t="0"/>
          <a:stretch/>
        </p:blipFill>
        <p:spPr>
          <a:xfrm>
            <a:off x="4483416" y="0"/>
            <a:ext cx="466059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/>
          <p:nvPr/>
        </p:nvSpPr>
        <p:spPr>
          <a:xfrm>
            <a:off x="0" y="4841325"/>
            <a:ext cx="9144000" cy="30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723644" y="4868772"/>
            <a:ext cx="1824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317625" y="320044"/>
            <a:ext cx="392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9pPr>
          </a:lstStyle>
          <a:p/>
        </p:txBody>
      </p:sp>
      <p:pic>
        <p:nvPicPr>
          <p:cNvPr descr="A close up of a logo&#10;&#10;Description automatically generated" id="34" name="Google Shape;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0558" y="4876975"/>
            <a:ext cx="530001" cy="15193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/>
        </p:nvSpPr>
        <p:spPr>
          <a:xfrm>
            <a:off x="347270" y="4951950"/>
            <a:ext cx="2427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Suki confidential.</a:t>
            </a:r>
            <a:endParaRPr sz="11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 1">
  <p:cSld name="Green title slide_1_2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0" y="0"/>
            <a:ext cx="9144000" cy="484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 amt="75000"/>
          </a:blip>
          <a:srcRect b="-6236" l="16498" r="8712" t="0"/>
          <a:stretch/>
        </p:blipFill>
        <p:spPr>
          <a:xfrm>
            <a:off x="4483416" y="0"/>
            <a:ext cx="46605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/>
          <p:nvPr/>
        </p:nvSpPr>
        <p:spPr>
          <a:xfrm>
            <a:off x="0" y="4841325"/>
            <a:ext cx="9144000" cy="30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723644" y="4868772"/>
            <a:ext cx="1824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7625" y="320044"/>
            <a:ext cx="392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9pPr>
          </a:lstStyle>
          <a:p/>
        </p:txBody>
      </p:sp>
      <p:pic>
        <p:nvPicPr>
          <p:cNvPr descr="A close up of a logo&#10;&#10;Description automatically generated" id="42" name="Google Shape;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0558" y="4876975"/>
            <a:ext cx="530001" cy="15193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/>
        </p:nvSpPr>
        <p:spPr>
          <a:xfrm>
            <a:off x="347270" y="4951950"/>
            <a:ext cx="2427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Suki confidential.</a:t>
            </a:r>
            <a:endParaRPr sz="11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image with two doctors">
  <p:cSld name="Green title slide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0" y="0"/>
            <a:ext cx="9144000" cy="484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0" y="4841325"/>
            <a:ext cx="9144000" cy="30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723644" y="4868772"/>
            <a:ext cx="1824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317625" y="320044"/>
            <a:ext cx="392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9pPr>
          </a:lstStyle>
          <a:p/>
        </p:txBody>
      </p:sp>
      <p:pic>
        <p:nvPicPr>
          <p:cNvPr descr="A close up of a logo&#10;&#10;Description automatically generated"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0558" y="4876975"/>
            <a:ext cx="530001" cy="15193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/>
        </p:nvSpPr>
        <p:spPr>
          <a:xfrm>
            <a:off x="347270" y="4951950"/>
            <a:ext cx="2427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Suki confidential.</a:t>
            </a:r>
            <a:endParaRPr sz="1100"/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3">
            <a:alphaModFix amt="84000"/>
          </a:blip>
          <a:srcRect b="0" l="30224" r="5684" t="0"/>
          <a:stretch/>
        </p:blipFill>
        <p:spPr>
          <a:xfrm>
            <a:off x="4364175" y="38"/>
            <a:ext cx="4779822" cy="484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image with two doctors 1">
  <p:cSld name="Green title slide_1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0" y="0"/>
            <a:ext cx="9144000" cy="484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8"/>
          <p:cNvSpPr/>
          <p:nvPr/>
        </p:nvSpPr>
        <p:spPr>
          <a:xfrm>
            <a:off x="0" y="4841325"/>
            <a:ext cx="9144000" cy="30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723644" y="4868772"/>
            <a:ext cx="1824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 txBox="1"/>
          <p:nvPr>
            <p:ph type="title"/>
          </p:nvPr>
        </p:nvSpPr>
        <p:spPr>
          <a:xfrm>
            <a:off x="317625" y="320044"/>
            <a:ext cx="392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400"/>
              <a:buNone/>
              <a:defRPr/>
            </a:lvl9pPr>
          </a:lstStyle>
          <a:p/>
        </p:txBody>
      </p:sp>
      <p:pic>
        <p:nvPicPr>
          <p:cNvPr descr="A close up of a logo&#10;&#10;Description automatically generated"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0558" y="4876975"/>
            <a:ext cx="530001" cy="15193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/>
        </p:nvSpPr>
        <p:spPr>
          <a:xfrm>
            <a:off x="347270" y="4951950"/>
            <a:ext cx="2427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Suki confidential.</a:t>
            </a:r>
            <a:endParaRPr sz="1100"/>
          </a:p>
        </p:txBody>
      </p:sp>
      <p:pic>
        <p:nvPicPr>
          <p:cNvPr id="59" name="Google Shape;59;p8"/>
          <p:cNvPicPr preferRelativeResize="0"/>
          <p:nvPr/>
        </p:nvPicPr>
        <p:blipFill rotWithShape="1">
          <a:blip r:embed="rId3">
            <a:alphaModFix amt="84000"/>
          </a:blip>
          <a:srcRect b="0" l="30224" r="5684" t="0"/>
          <a:stretch/>
        </p:blipFill>
        <p:spPr>
          <a:xfrm>
            <a:off x="4364175" y="38"/>
            <a:ext cx="4779822" cy="484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 rotWithShape="1">
          <a:blip r:embed="rId4">
            <a:alphaModFix/>
          </a:blip>
          <a:srcRect b="0" l="33936" r="0" t="0"/>
          <a:stretch/>
        </p:blipFill>
        <p:spPr>
          <a:xfrm>
            <a:off x="4356319" y="0"/>
            <a:ext cx="4787681" cy="4830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image with a male doctor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9"/>
          <p:cNvPicPr preferRelativeResize="0"/>
          <p:nvPr/>
        </p:nvPicPr>
        <p:blipFill rotWithShape="1">
          <a:blip r:embed="rId2">
            <a:alphaModFix amt="74000"/>
          </a:blip>
          <a:srcRect b="-654" l="0" r="16715" t="0"/>
          <a:stretch/>
        </p:blipFill>
        <p:spPr>
          <a:xfrm flipH="1">
            <a:off x="2" y="-16069"/>
            <a:ext cx="5556467" cy="489065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/>
          <p:nvPr/>
        </p:nvSpPr>
        <p:spPr>
          <a:xfrm>
            <a:off x="3402263" y="-16012"/>
            <a:ext cx="5741738" cy="4864500"/>
          </a:xfrm>
          <a:prstGeom prst="flowChartInputOutput">
            <a:avLst/>
          </a:prstGeom>
          <a:solidFill>
            <a:srgbClr val="2E5F6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4" name="Google Shape;64;p9"/>
          <p:cNvSpPr/>
          <p:nvPr/>
        </p:nvSpPr>
        <p:spPr>
          <a:xfrm>
            <a:off x="4831013" y="-16069"/>
            <a:ext cx="4313100" cy="4864500"/>
          </a:xfrm>
          <a:prstGeom prst="rect">
            <a:avLst/>
          </a:prstGeom>
          <a:solidFill>
            <a:srgbClr val="2E5F6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4831017" y="320063"/>
            <a:ext cx="3976200" cy="554100"/>
          </a:xfrm>
          <a:prstGeom prst="rect">
            <a:avLst/>
          </a:prstGeom>
        </p:spPr>
        <p:txBody>
          <a:bodyPr anchorCtr="0" anchor="t" bIns="68550" lIns="68550" spcFirstLastPara="1" rIns="68550" wrap="square" tIns="685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image with a young female doctor">
  <p:cSld name="CUSTOM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 amt="82000"/>
          </a:blip>
          <a:srcRect b="7905" l="26491" r="17348" t="2569"/>
          <a:stretch/>
        </p:blipFill>
        <p:spPr>
          <a:xfrm flipH="1">
            <a:off x="-1" y="-16069"/>
            <a:ext cx="4572001" cy="48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/>
          <p:nvPr/>
        </p:nvSpPr>
        <p:spPr>
          <a:xfrm>
            <a:off x="3402263" y="-16012"/>
            <a:ext cx="5741738" cy="4864500"/>
          </a:xfrm>
          <a:prstGeom prst="flowChartInputOutput">
            <a:avLst/>
          </a:prstGeom>
          <a:solidFill>
            <a:srgbClr val="2E5F6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9" name="Google Shape;69;p10"/>
          <p:cNvSpPr/>
          <p:nvPr/>
        </p:nvSpPr>
        <p:spPr>
          <a:xfrm>
            <a:off x="4831013" y="-16069"/>
            <a:ext cx="4313100" cy="4864500"/>
          </a:xfrm>
          <a:prstGeom prst="rect">
            <a:avLst/>
          </a:prstGeom>
          <a:solidFill>
            <a:srgbClr val="2E5F6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4831017" y="320063"/>
            <a:ext cx="3976200" cy="554100"/>
          </a:xfrm>
          <a:prstGeom prst="rect">
            <a:avLst/>
          </a:prstGeom>
        </p:spPr>
        <p:txBody>
          <a:bodyPr anchorCtr="0" anchor="t" bIns="68550" lIns="68550" spcFirstLastPara="1" rIns="68550" wrap="square" tIns="685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9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8.xml"/><Relationship Id="rId21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55064" l="42080" r="3468" t="294"/>
          <a:stretch/>
        </p:blipFill>
        <p:spPr>
          <a:xfrm>
            <a:off x="0" y="0"/>
            <a:ext cx="9144000" cy="483631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7634" y="320047"/>
            <a:ext cx="848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Medium"/>
              <a:buNone/>
              <a:defRPr i="0" sz="26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2300"/>
              <a:buFont typeface="IBM Plex Sans"/>
              <a:buNone/>
              <a:defRPr i="0" sz="2300" u="none" cap="none" strike="noStrike">
                <a:solidFill>
                  <a:srgbClr val="6D498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2300"/>
              <a:buFont typeface="IBM Plex Sans"/>
              <a:buNone/>
              <a:defRPr i="0" sz="2300" u="none" cap="none" strike="noStrike">
                <a:solidFill>
                  <a:srgbClr val="6D498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2300"/>
              <a:buFont typeface="IBM Plex Sans"/>
              <a:buNone/>
              <a:defRPr i="0" sz="2300" u="none" cap="none" strike="noStrike">
                <a:solidFill>
                  <a:srgbClr val="6D498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2300"/>
              <a:buFont typeface="IBM Plex Sans"/>
              <a:buNone/>
              <a:defRPr i="0" sz="2300" u="none" cap="none" strike="noStrike">
                <a:solidFill>
                  <a:srgbClr val="6D498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2300"/>
              <a:buFont typeface="IBM Plex Sans"/>
              <a:buNone/>
              <a:defRPr i="0" sz="2300" u="none" cap="none" strike="noStrike">
                <a:solidFill>
                  <a:srgbClr val="6D498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2300"/>
              <a:buFont typeface="IBM Plex Sans"/>
              <a:buNone/>
              <a:defRPr i="0" sz="2300" u="none" cap="none" strike="noStrike">
                <a:solidFill>
                  <a:srgbClr val="6D498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2300"/>
              <a:buFont typeface="IBM Plex Sans"/>
              <a:buNone/>
              <a:defRPr i="0" sz="2300" u="none" cap="none" strike="noStrike">
                <a:solidFill>
                  <a:srgbClr val="6D498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2300"/>
              <a:buFont typeface="IBM Plex Sans"/>
              <a:buNone/>
              <a:defRPr i="0" sz="2300" u="none" cap="none" strike="noStrike">
                <a:solidFill>
                  <a:srgbClr val="6D498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723644" y="4868772"/>
            <a:ext cx="1824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1F30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1F303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1F303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1F303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1F303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1F303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1F303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1F303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1F303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260475" y="1045579"/>
            <a:ext cx="8489400" cy="3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655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•"/>
              <a:defRPr i="0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•"/>
              <a:defRPr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•"/>
              <a:defRPr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" name="Google Shape;10;p1"/>
          <p:cNvSpPr/>
          <p:nvPr/>
        </p:nvSpPr>
        <p:spPr>
          <a:xfrm>
            <a:off x="0" y="4841325"/>
            <a:ext cx="9144000" cy="30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8723644" y="4916813"/>
            <a:ext cx="1824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close up of a logo&#10;&#10;Description automatically generated" id="12" name="Google Shape;12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7957" y="4942671"/>
            <a:ext cx="436500" cy="1251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346385" y="4957206"/>
            <a:ext cx="6565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Suki confidential.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ctrTitle"/>
          </p:nvPr>
        </p:nvSpPr>
        <p:spPr>
          <a:xfrm>
            <a:off x="311700" y="1359875"/>
            <a:ext cx="8520600" cy="928200"/>
          </a:xfrm>
          <a:prstGeom prst="rect">
            <a:avLst/>
          </a:prstGeom>
        </p:spPr>
        <p:txBody>
          <a:bodyPr anchorCtr="0" anchor="b" bIns="68550" lIns="68550" spcFirstLastPara="1" rIns="68550" wrap="square" tIns="6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Med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Chat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311700" y="2225425"/>
            <a:ext cx="8520600" cy="792600"/>
          </a:xfrm>
          <a:prstGeom prst="rect">
            <a:avLst/>
          </a:prstGeom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Voice-based Medical Assistant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27300" y="0"/>
            <a:ext cx="8489400" cy="704400"/>
          </a:xfrm>
          <a:prstGeom prst="rect">
            <a:avLst/>
          </a:prstGeom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Language Compatible</a:t>
            </a:r>
            <a:endParaRPr sz="4800"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75" y="798525"/>
            <a:ext cx="8644449" cy="40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27300" y="1873951"/>
            <a:ext cx="8489400" cy="697800"/>
          </a:xfrm>
          <a:prstGeom prst="rect">
            <a:avLst/>
          </a:prstGeom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ctrTitle"/>
          </p:nvPr>
        </p:nvSpPr>
        <p:spPr>
          <a:xfrm>
            <a:off x="0" y="16700"/>
            <a:ext cx="9144000" cy="829500"/>
          </a:xfrm>
          <a:prstGeom prst="rect">
            <a:avLst/>
          </a:prstGeom>
        </p:spPr>
        <p:txBody>
          <a:bodyPr anchorCtr="0" anchor="b" bIns="68550" lIns="68550" spcFirstLastPara="1" rIns="68550" wrap="square" tIns="6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Med</a:t>
            </a:r>
            <a:r>
              <a:rPr b="1" lang="en" sz="4800">
                <a:latin typeface="Verdana"/>
                <a:ea typeface="Verdana"/>
                <a:cs typeface="Verdana"/>
                <a:sym typeface="Verdana"/>
              </a:rPr>
              <a:t>Chat</a:t>
            </a:r>
            <a:r>
              <a:rPr lang="en" sz="4800">
                <a:latin typeface="Verdana"/>
                <a:ea typeface="Verdana"/>
                <a:cs typeface="Verdana"/>
                <a:sym typeface="Verdana"/>
              </a:rPr>
              <a:t> - Salient Features</a:t>
            </a:r>
            <a:endParaRPr sz="4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4" name="Google Shape;144;p22"/>
          <p:cNvSpPr txBox="1"/>
          <p:nvPr>
            <p:ph idx="1" type="subTitle"/>
          </p:nvPr>
        </p:nvSpPr>
        <p:spPr>
          <a:xfrm>
            <a:off x="311700" y="846200"/>
            <a:ext cx="8520600" cy="3638100"/>
          </a:xfrm>
          <a:prstGeom prst="rect">
            <a:avLst/>
          </a:prstGeom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-406400" lvl="0" marL="4572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Supports both </a:t>
            </a:r>
            <a:r>
              <a:rPr b="1" lang="en"/>
              <a:t>voice recording and typing</a:t>
            </a:r>
            <a:r>
              <a:rPr lang="en"/>
              <a:t> to ask questions</a:t>
            </a:r>
            <a:endParaRPr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"/>
              <a:t>Retrieves the medical details</a:t>
            </a:r>
            <a:r>
              <a:rPr lang="en"/>
              <a:t> of a patient by their name</a:t>
            </a:r>
            <a:endParaRPr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"/>
              <a:t>Displays and reads aloud</a:t>
            </a:r>
            <a:r>
              <a:rPr lang="en"/>
              <a:t> the response</a:t>
            </a:r>
            <a:endParaRPr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Allows </a:t>
            </a:r>
            <a:r>
              <a:rPr b="1" lang="en"/>
              <a:t>uploading new medical records</a:t>
            </a:r>
            <a:endParaRPr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Can answer in </a:t>
            </a:r>
            <a:r>
              <a:rPr b="1" lang="en"/>
              <a:t>different languages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ctrTitle"/>
          </p:nvPr>
        </p:nvSpPr>
        <p:spPr>
          <a:xfrm>
            <a:off x="311700" y="47925"/>
            <a:ext cx="8520600" cy="849600"/>
          </a:xfrm>
          <a:prstGeom prst="rect">
            <a:avLst/>
          </a:prstGeom>
        </p:spPr>
        <p:txBody>
          <a:bodyPr anchorCtr="0" anchor="b" bIns="68550" lIns="68550" spcFirstLastPara="1" rIns="68550" wrap="square" tIns="6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Working Algorithm</a:t>
            </a:r>
            <a:endParaRPr sz="4800"/>
          </a:p>
        </p:txBody>
      </p:sp>
      <p:sp>
        <p:nvSpPr>
          <p:cNvPr id="150" name="Google Shape;150;p23"/>
          <p:cNvSpPr txBox="1"/>
          <p:nvPr>
            <p:ph idx="1" type="subTitle"/>
          </p:nvPr>
        </p:nvSpPr>
        <p:spPr>
          <a:xfrm>
            <a:off x="311700" y="862700"/>
            <a:ext cx="8520600" cy="3872400"/>
          </a:xfrm>
          <a:prstGeom prst="rect">
            <a:avLst/>
          </a:prstGeom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-406400" lvl="0" marL="4572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Greet the doctor</a:t>
            </a:r>
            <a:endParaRPr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Record doctor’s voice</a:t>
            </a:r>
            <a:endParaRPr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Convert recorded speech to text</a:t>
            </a:r>
            <a:endParaRPr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Fetch the patient’s notes from database</a:t>
            </a:r>
            <a:endParaRPr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Process the query and notes to respond</a:t>
            </a:r>
            <a:endParaRPr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Text to speech conversion of response</a:t>
            </a:r>
            <a:endParaRPr/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Repeat until “Bye” is spoken.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ctrTitle"/>
          </p:nvPr>
        </p:nvSpPr>
        <p:spPr>
          <a:xfrm>
            <a:off x="311700" y="205950"/>
            <a:ext cx="8520600" cy="824100"/>
          </a:xfrm>
          <a:prstGeom prst="rect">
            <a:avLst/>
          </a:prstGeom>
        </p:spPr>
        <p:txBody>
          <a:bodyPr anchorCtr="0" anchor="b" bIns="68550" lIns="68550" spcFirstLastPara="1" rIns="68550" wrap="square" tIns="6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Tools and Frameworks</a:t>
            </a:r>
            <a:endParaRPr sz="4800"/>
          </a:p>
        </p:txBody>
      </p:sp>
      <p:sp>
        <p:nvSpPr>
          <p:cNvPr id="156" name="Google Shape;156;p24"/>
          <p:cNvSpPr txBox="1"/>
          <p:nvPr>
            <p:ph idx="1" type="subTitle"/>
          </p:nvPr>
        </p:nvSpPr>
        <p:spPr>
          <a:xfrm>
            <a:off x="311700" y="1074300"/>
            <a:ext cx="8520600" cy="3689400"/>
          </a:xfrm>
          <a:prstGeom prst="rect">
            <a:avLst/>
          </a:prstGeom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Char char="●"/>
            </a:pPr>
            <a:r>
              <a:rPr b="1" lang="en"/>
              <a:t>Backend</a:t>
            </a:r>
            <a:br>
              <a:rPr lang="en"/>
            </a:br>
            <a:r>
              <a:rPr lang="en"/>
              <a:t>1. Python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2. MongoDB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Char char="●"/>
            </a:pPr>
            <a:r>
              <a:rPr b="1" lang="en"/>
              <a:t>Frontend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1. Flask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2. HTML, CSS and JavaScript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ctrTitle"/>
          </p:nvPr>
        </p:nvSpPr>
        <p:spPr>
          <a:xfrm>
            <a:off x="311700" y="58150"/>
            <a:ext cx="8520600" cy="849600"/>
          </a:xfrm>
          <a:prstGeom prst="rect">
            <a:avLst/>
          </a:prstGeom>
        </p:spPr>
        <p:txBody>
          <a:bodyPr anchorCtr="0" anchor="b" bIns="68550" lIns="68550" spcFirstLastPara="1" rIns="68550" wrap="square" tIns="6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Python Modules</a:t>
            </a:r>
            <a:endParaRPr sz="4800"/>
          </a:p>
        </p:txBody>
      </p:sp>
      <p:sp>
        <p:nvSpPr>
          <p:cNvPr id="162" name="Google Shape;162;p25"/>
          <p:cNvSpPr txBox="1"/>
          <p:nvPr>
            <p:ph idx="1" type="subTitle"/>
          </p:nvPr>
        </p:nvSpPr>
        <p:spPr>
          <a:xfrm>
            <a:off x="0" y="839100"/>
            <a:ext cx="9144000" cy="3871800"/>
          </a:xfrm>
          <a:prstGeom prst="rect">
            <a:avLst/>
          </a:prstGeom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-4000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700"/>
              <a:buChar char="●"/>
            </a:pPr>
            <a:r>
              <a:rPr b="1" lang="en" sz="2700"/>
              <a:t>pymongo</a:t>
            </a:r>
            <a:r>
              <a:rPr lang="en" sz="2700"/>
              <a:t> - connects to MongoDB database</a:t>
            </a:r>
            <a:endParaRPr sz="2700"/>
          </a:p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1" lang="en" sz="2700"/>
              <a:t>threading</a:t>
            </a:r>
            <a:r>
              <a:rPr lang="en" sz="2700"/>
              <a:t> - handles sequential events</a:t>
            </a:r>
            <a:endParaRPr sz="2700"/>
          </a:p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1" lang="en" sz="2700"/>
              <a:t>OpenAI</a:t>
            </a:r>
            <a:r>
              <a:rPr lang="en" sz="2700"/>
              <a:t> - recognizes speech and answers queries</a:t>
            </a:r>
            <a:endParaRPr sz="2700"/>
          </a:p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1" lang="en" sz="2700"/>
              <a:t>pygame</a:t>
            </a:r>
            <a:r>
              <a:rPr lang="en" sz="2700"/>
              <a:t> - reads out audio files</a:t>
            </a:r>
            <a:endParaRPr sz="2700"/>
          </a:p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1" lang="en" sz="2700"/>
              <a:t>sounddevice</a:t>
            </a:r>
            <a:r>
              <a:rPr lang="en" sz="2700"/>
              <a:t> - records voice</a:t>
            </a:r>
            <a:endParaRPr sz="2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27300" y="45252"/>
            <a:ext cx="8489400" cy="854100"/>
          </a:xfrm>
          <a:prstGeom prst="rect">
            <a:avLst/>
          </a:prstGeom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latin typeface="Montserrat Medium"/>
                <a:ea typeface="Montserrat Medium"/>
                <a:cs typeface="Montserrat Medium"/>
                <a:sym typeface="Montserrat Medium"/>
              </a:rPr>
              <a:t>Glimpses from </a:t>
            </a:r>
            <a:r>
              <a:rPr b="1" lang="en" sz="4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Med</a:t>
            </a:r>
            <a:r>
              <a:rPr b="1" lang="en" sz="4800">
                <a:latin typeface="Verdana"/>
                <a:ea typeface="Verdana"/>
                <a:cs typeface="Verdana"/>
                <a:sym typeface="Verdana"/>
              </a:rPr>
              <a:t>Chat</a:t>
            </a:r>
            <a:endParaRPr b="1" sz="4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250" y="899352"/>
            <a:ext cx="6177480" cy="3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27300" y="77376"/>
            <a:ext cx="8489400" cy="729000"/>
          </a:xfrm>
          <a:prstGeom prst="rect">
            <a:avLst/>
          </a:prstGeom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Before Database Update</a:t>
            </a:r>
            <a:endParaRPr sz="4800"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7039"/>
            <a:ext cx="8839204" cy="2969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27300" y="1"/>
            <a:ext cx="8489400" cy="729000"/>
          </a:xfrm>
          <a:prstGeom prst="rect">
            <a:avLst/>
          </a:prstGeom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After</a:t>
            </a:r>
            <a:r>
              <a:rPr lang="en" sz="4800"/>
              <a:t> Database Update</a:t>
            </a:r>
            <a:endParaRPr sz="4800"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50" y="806376"/>
            <a:ext cx="7486508" cy="4032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27300" y="0"/>
            <a:ext cx="8489400" cy="704400"/>
          </a:xfrm>
          <a:prstGeom prst="rect">
            <a:avLst/>
          </a:prstGeom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Correction by Typing</a:t>
            </a:r>
            <a:endParaRPr sz="4800"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1800"/>
            <a:ext cx="8839200" cy="185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39705"/>
            <a:ext cx="8839204" cy="182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uki Master template">
  <a:themeElements>
    <a:clrScheme name="Suki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F238"/>
      </a:accent1>
      <a:accent2>
        <a:srgbClr val="2E5F61"/>
      </a:accent2>
      <a:accent3>
        <a:srgbClr val="FFA015"/>
      </a:accent3>
      <a:accent4>
        <a:srgbClr val="FFC543"/>
      </a:accent4>
      <a:accent5>
        <a:srgbClr val="FBE1C2"/>
      </a:accent5>
      <a:accent6>
        <a:srgbClr val="FFCCBB"/>
      </a:accent6>
      <a:hlink>
        <a:srgbClr val="16B9CD"/>
      </a:hlink>
      <a:folHlink>
        <a:srgbClr val="73DCD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